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
  </p:notesMasterIdLst>
  <p:sldIdLst>
    <p:sldId id="256" r:id="rId2"/>
    <p:sldId id="263" r:id="rId3"/>
    <p:sldId id="265" r:id="rId4"/>
    <p:sldId id="264" r:id="rId5"/>
    <p:sldId id="267" r:id="rId6"/>
    <p:sldId id="27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2" autoAdjust="0"/>
  </p:normalViewPr>
  <p:slideViewPr>
    <p:cSldViewPr snapToGrid="0" showGuides="1">
      <p:cViewPr varScale="1">
        <p:scale>
          <a:sx n="114" d="100"/>
          <a:sy n="114" d="100"/>
        </p:scale>
        <p:origin x="474" y="102"/>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4/17/2019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4/17/2019</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4/17/2019</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Anirban Pal</a:t>
            </a:r>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249929"/>
            <a:ext cx="5786662" cy="1846659"/>
          </a:xfrm>
          <a:prstGeom prst="rect">
            <a:avLst/>
          </a:prstGeom>
          <a:noFill/>
        </p:spPr>
        <p:txBody>
          <a:bodyPr wrap="square" lIns="0" tIns="0" rIns="0" bIns="0" rtlCol="0" anchor="ctr">
            <a:spAutoFit/>
          </a:bodyPr>
          <a:lstStyle/>
          <a:p>
            <a:r>
              <a:rPr lang="en-US" sz="6000" b="1" dirty="0">
                <a:solidFill>
                  <a:schemeClr val="bg1"/>
                </a:solidFill>
                <a:latin typeface="+mj-lt"/>
              </a:rPr>
              <a:t>EXECUTIVE</a:t>
            </a:r>
            <a:r>
              <a:rPr lang="en-US" sz="6000" dirty="0">
                <a:solidFill>
                  <a:schemeClr val="bg1"/>
                </a:solidFill>
                <a:latin typeface="+mj-lt"/>
              </a:rPr>
              <a:t> SUMMARY</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246221"/>
          </a:xfrm>
          <a:prstGeom prst="rect">
            <a:avLst/>
          </a:prstGeom>
          <a:noFill/>
        </p:spPr>
        <p:txBody>
          <a:bodyPr wrap="square" lIns="0" tIns="0" rIns="0" bIns="0" rtlCol="0">
            <a:spAutoFit/>
          </a:bodyPr>
          <a:lstStyle/>
          <a:p>
            <a:r>
              <a:rPr lang="en-US" sz="1600" dirty="0">
                <a:solidFill>
                  <a:schemeClr val="bg1"/>
                </a:solidFill>
              </a:rPr>
              <a:t>Airline Safety Analysis: ABC Airlines</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4C699C-3B60-47C7-A9F5-D2DEDE33A817}"/>
              </a:ext>
            </a:extLst>
          </p:cNvPr>
          <p:cNvPicPr>
            <a:picLocks noChangeAspect="1"/>
          </p:cNvPicPr>
          <p:nvPr/>
        </p:nvPicPr>
        <p:blipFill>
          <a:blip r:embed="rId2">
            <a:alphaModFix amt="47000"/>
            <a:extLst>
              <a:ext uri="{28A0092B-C50C-407E-A947-70E740481C1C}">
                <a14:useLocalDpi xmlns:a14="http://schemas.microsoft.com/office/drawing/2010/main" val="0"/>
              </a:ext>
            </a:extLst>
          </a:blip>
          <a:stretch>
            <a:fillRect/>
          </a:stretch>
        </p:blipFill>
        <p:spPr>
          <a:xfrm>
            <a:off x="4031851" y="1236632"/>
            <a:ext cx="2424000" cy="2424000"/>
          </a:xfrm>
          <a:prstGeom prst="rect">
            <a:avLst/>
          </a:prstGeom>
        </p:spPr>
      </p:pic>
      <p:pic>
        <p:nvPicPr>
          <p:cNvPr id="11" name="Picture 10">
            <a:extLst>
              <a:ext uri="{FF2B5EF4-FFF2-40B4-BE49-F238E27FC236}">
                <a16:creationId xmlns:a16="http://schemas.microsoft.com/office/drawing/2014/main" id="{A0D9B162-C6E8-47A4-88B3-FBDDEEAC0393}"/>
              </a:ext>
            </a:extLst>
          </p:cNvPr>
          <p:cNvPicPr>
            <a:picLocks noChangeAspect="1"/>
          </p:cNvPicPr>
          <p:nvPr/>
        </p:nvPicPr>
        <p:blipFill>
          <a:blip r:embed="rId3">
            <a:alphaModFix amt="47000"/>
            <a:extLst>
              <a:ext uri="{28A0092B-C50C-407E-A947-70E740481C1C}">
                <a14:useLocalDpi xmlns:a14="http://schemas.microsoft.com/office/drawing/2010/main" val="0"/>
              </a:ext>
            </a:extLst>
          </a:blip>
          <a:stretch>
            <a:fillRect/>
          </a:stretch>
        </p:blipFill>
        <p:spPr>
          <a:xfrm>
            <a:off x="7847381" y="1236632"/>
            <a:ext cx="2539682" cy="2620643"/>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4/17/2019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Comparison - </a:t>
            </a:r>
            <a:r>
              <a:rPr lang="en-US" sz="3200" dirty="0">
                <a:latin typeface="+mj-lt"/>
              </a:rPr>
              <a:t>Other Means of Travel</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838200" y="903626"/>
            <a:ext cx="10439398" cy="984885"/>
          </a:xfrm>
          <a:prstGeom prst="rect">
            <a:avLst/>
          </a:prstGeom>
          <a:noFill/>
        </p:spPr>
        <p:txBody>
          <a:bodyPr wrap="square" lIns="0" tIns="0" rIns="0" bIns="0" rtlCol="0">
            <a:spAutoFit/>
          </a:bodyPr>
          <a:lstStyle/>
          <a:p>
            <a:pPr algn="ctr"/>
            <a:r>
              <a:rPr lang="en-US" sz="1600" dirty="0"/>
              <a:t>From a passenger standpoint airplane is the 6</a:t>
            </a:r>
            <a:r>
              <a:rPr lang="en-US" sz="1600" baseline="30000" dirty="0"/>
              <a:t>th</a:t>
            </a:r>
            <a:r>
              <a:rPr lang="en-US" sz="1600" dirty="0"/>
              <a:t> most used mode of transportation whereas car is at the 2</a:t>
            </a:r>
            <a:r>
              <a:rPr lang="en-US" sz="1600" baseline="30000" dirty="0"/>
              <a:t>nd</a:t>
            </a:r>
            <a:r>
              <a:rPr lang="en-US" sz="1600" dirty="0"/>
              <a:t> place. From the worldwide flights incident statistics and US road incident statistics, average annual auto fatality is </a:t>
            </a:r>
            <a:r>
              <a:rPr lang="en-US" sz="1600" b="1" dirty="0"/>
              <a:t>129</a:t>
            </a:r>
            <a:r>
              <a:rPr lang="en-US" sz="1600" dirty="0"/>
              <a:t> times more than average annual due to airlines. Between the </a:t>
            </a:r>
            <a:r>
              <a:rPr lang="en-US" sz="1600" b="1" dirty="0"/>
              <a:t>1985-1999 </a:t>
            </a:r>
            <a:r>
              <a:rPr lang="en-US" sz="1600" dirty="0"/>
              <a:t>and </a:t>
            </a:r>
            <a:r>
              <a:rPr lang="en-US" sz="1600" b="1" dirty="0"/>
              <a:t>2000-2014 </a:t>
            </a:r>
            <a:r>
              <a:rPr lang="en-US" sz="1600" dirty="0"/>
              <a:t>timeframe, there is decreasing trend in total fatality in both cases. </a:t>
            </a:r>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4504829" y="3030101"/>
            <a:ext cx="5080739" cy="529161"/>
            <a:chOff x="4045955" y="3030101"/>
            <a:chExt cx="5080739" cy="529161"/>
          </a:xfrm>
        </p:grpSpPr>
        <p:sp>
          <p:nvSpPr>
            <p:cNvPr id="30" name="TextBox 29">
              <a:extLst>
                <a:ext uri="{FF2B5EF4-FFF2-40B4-BE49-F238E27FC236}">
                  <a16:creationId xmlns:a16="http://schemas.microsoft.com/office/drawing/2014/main" id="{1BF6ABAB-99E8-47DB-B0E7-7897C92C3938}"/>
                </a:ext>
              </a:extLst>
            </p:cNvPr>
            <p:cNvSpPr txBox="1"/>
            <p:nvPr/>
          </p:nvSpPr>
          <p:spPr>
            <a:xfrm>
              <a:off x="7762134" y="3066819"/>
              <a:ext cx="1364560" cy="492443"/>
            </a:xfrm>
            <a:prstGeom prst="rect">
              <a:avLst/>
            </a:prstGeom>
            <a:solidFill>
              <a:schemeClr val="tx2"/>
            </a:solidFill>
          </p:spPr>
          <p:txBody>
            <a:bodyPr wrap="square" lIns="0" tIns="0" rIns="0" bIns="0" rtlCol="0">
              <a:spAutoFit/>
            </a:bodyPr>
            <a:lstStyle>
              <a:defPPr>
                <a:defRPr lang="en-US"/>
              </a:defPPr>
              <a:lvl1pPr algn="ctr">
                <a:defRPr sz="6000">
                  <a:solidFill>
                    <a:schemeClr val="bg1"/>
                  </a:solidFill>
                  <a:latin typeface="+mj-lt"/>
                </a:defRPr>
              </a:lvl1pPr>
            </a:lstStyle>
            <a:p>
              <a:r>
                <a:rPr lang="en-US" sz="3200" dirty="0"/>
                <a:t>324</a:t>
              </a:r>
            </a:p>
          </p:txBody>
        </p:sp>
        <p:sp>
          <p:nvSpPr>
            <p:cNvPr id="38" name="TextBox 37">
              <a:extLst>
                <a:ext uri="{FF2B5EF4-FFF2-40B4-BE49-F238E27FC236}">
                  <a16:creationId xmlns:a16="http://schemas.microsoft.com/office/drawing/2014/main" id="{5E98DE8D-D741-4A2E-A595-F7320F8BE839}"/>
                </a:ext>
              </a:extLst>
            </p:cNvPr>
            <p:cNvSpPr txBox="1"/>
            <p:nvPr/>
          </p:nvSpPr>
          <p:spPr>
            <a:xfrm>
              <a:off x="4045955" y="3030101"/>
              <a:ext cx="1240190" cy="492443"/>
            </a:xfrm>
            <a:prstGeom prst="rect">
              <a:avLst/>
            </a:prstGeom>
            <a:solidFill>
              <a:schemeClr val="accent1"/>
            </a:solidFill>
          </p:spPr>
          <p:txBody>
            <a:bodyPr wrap="square" lIns="0" tIns="0" rIns="0" bIns="0" rtlCol="0">
              <a:spAutoFit/>
            </a:bodyPr>
            <a:lstStyle>
              <a:defPPr>
                <a:defRPr lang="en-US"/>
              </a:defPPr>
              <a:lvl1pPr algn="ctr">
                <a:defRPr sz="3200">
                  <a:solidFill>
                    <a:schemeClr val="bg1"/>
                  </a:solidFill>
                  <a:latin typeface="+mj-lt"/>
                </a:defRPr>
              </a:lvl1pPr>
            </a:lstStyle>
            <a:p>
              <a:r>
                <a:rPr lang="en-US" dirty="0"/>
                <a:t>42000</a:t>
              </a:r>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468449"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5" name="Straight Arrow Connector 14">
            <a:extLst>
              <a:ext uri="{FF2B5EF4-FFF2-40B4-BE49-F238E27FC236}">
                <a16:creationId xmlns:a16="http://schemas.microsoft.com/office/drawing/2014/main" id="{6F26D6C1-9276-4718-9E07-F301BB358B22}"/>
              </a:ext>
            </a:extLst>
          </p:cNvPr>
          <p:cNvCxnSpPr/>
          <p:nvPr/>
        </p:nvCxnSpPr>
        <p:spPr>
          <a:xfrm>
            <a:off x="6925349" y="2072081"/>
            <a:ext cx="0" cy="4284269"/>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D38EADBB-BF0E-4DC8-B930-875CF0B868CA}"/>
              </a:ext>
            </a:extLst>
          </p:cNvPr>
          <p:cNvSpPr txBox="1"/>
          <p:nvPr/>
        </p:nvSpPr>
        <p:spPr>
          <a:xfrm>
            <a:off x="892130" y="3260833"/>
            <a:ext cx="2424000" cy="738664"/>
          </a:xfrm>
          <a:prstGeom prst="rect">
            <a:avLst/>
          </a:prstGeom>
          <a:noFill/>
        </p:spPr>
        <p:txBody>
          <a:bodyPr wrap="square" lIns="0" tIns="0" rIns="0" bIns="0" rtlCol="0">
            <a:spAutoFit/>
          </a:bodyPr>
          <a:lstStyle/>
          <a:p>
            <a:r>
              <a:rPr lang="en-US" sz="1600" dirty="0"/>
              <a:t>Number of average annual fatalities based on data from 1985-2014</a:t>
            </a:r>
          </a:p>
        </p:txBody>
      </p:sp>
      <p:cxnSp>
        <p:nvCxnSpPr>
          <p:cNvPr id="51" name="Straight Arrow Connector 50">
            <a:extLst>
              <a:ext uri="{FF2B5EF4-FFF2-40B4-BE49-F238E27FC236}">
                <a16:creationId xmlns:a16="http://schemas.microsoft.com/office/drawing/2014/main" id="{8BD0BE20-6B05-494D-BDD1-41F3C1799879}"/>
              </a:ext>
            </a:extLst>
          </p:cNvPr>
          <p:cNvCxnSpPr>
            <a:cxnSpLocks/>
          </p:cNvCxnSpPr>
          <p:nvPr/>
        </p:nvCxnSpPr>
        <p:spPr>
          <a:xfrm flipH="1">
            <a:off x="3454031" y="4214215"/>
            <a:ext cx="7305964" cy="0"/>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D2F84E7C-C2D9-4DCC-A128-69EE2BCA6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331" y="3711976"/>
            <a:ext cx="365125" cy="365125"/>
          </a:xfrm>
          <a:prstGeom prst="rect">
            <a:avLst/>
          </a:prstGeom>
        </p:spPr>
      </p:pic>
      <p:sp>
        <p:nvSpPr>
          <p:cNvPr id="58" name="TextBox 57">
            <a:extLst>
              <a:ext uri="{FF2B5EF4-FFF2-40B4-BE49-F238E27FC236}">
                <a16:creationId xmlns:a16="http://schemas.microsoft.com/office/drawing/2014/main" id="{C3E685B9-6A7B-4395-A10A-27FD6D8EFB72}"/>
              </a:ext>
            </a:extLst>
          </p:cNvPr>
          <p:cNvSpPr txBox="1"/>
          <p:nvPr/>
        </p:nvSpPr>
        <p:spPr>
          <a:xfrm>
            <a:off x="8765962" y="3780984"/>
            <a:ext cx="1033825" cy="246221"/>
          </a:xfrm>
          <a:prstGeom prst="rect">
            <a:avLst/>
          </a:prstGeom>
          <a:noFill/>
        </p:spPr>
        <p:txBody>
          <a:bodyPr wrap="square" lIns="0" tIns="0" rIns="0" bIns="0" rtlCol="0">
            <a:spAutoFit/>
          </a:bodyPr>
          <a:lstStyle/>
          <a:p>
            <a:r>
              <a:rPr lang="en-US" sz="1600" dirty="0"/>
              <a:t>Global data</a:t>
            </a:r>
          </a:p>
        </p:txBody>
      </p:sp>
      <p:pic>
        <p:nvPicPr>
          <p:cNvPr id="45" name="Picture 44">
            <a:extLst>
              <a:ext uri="{FF2B5EF4-FFF2-40B4-BE49-F238E27FC236}">
                <a16:creationId xmlns:a16="http://schemas.microsoft.com/office/drawing/2014/main" id="{833C3F9E-794C-47FE-91ED-0D46F7F47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389" y="3746371"/>
            <a:ext cx="480338" cy="310419"/>
          </a:xfrm>
          <a:prstGeom prst="rect">
            <a:avLst/>
          </a:prstGeom>
        </p:spPr>
      </p:pic>
      <p:sp>
        <p:nvSpPr>
          <p:cNvPr id="61" name="TextBox 60">
            <a:extLst>
              <a:ext uri="{FF2B5EF4-FFF2-40B4-BE49-F238E27FC236}">
                <a16:creationId xmlns:a16="http://schemas.microsoft.com/office/drawing/2014/main" id="{614902D4-D397-4310-BEE1-42E9EECE0526}"/>
              </a:ext>
            </a:extLst>
          </p:cNvPr>
          <p:cNvSpPr txBox="1"/>
          <p:nvPr/>
        </p:nvSpPr>
        <p:spPr>
          <a:xfrm>
            <a:off x="5032417" y="3786168"/>
            <a:ext cx="717790" cy="246221"/>
          </a:xfrm>
          <a:prstGeom prst="rect">
            <a:avLst/>
          </a:prstGeom>
          <a:noFill/>
        </p:spPr>
        <p:txBody>
          <a:bodyPr wrap="square" lIns="0" tIns="0" rIns="0" bIns="0" rtlCol="0">
            <a:spAutoFit/>
          </a:bodyPr>
          <a:lstStyle/>
          <a:p>
            <a:r>
              <a:rPr lang="en-US" sz="1600" dirty="0"/>
              <a:t>US data</a:t>
            </a:r>
          </a:p>
        </p:txBody>
      </p:sp>
      <p:cxnSp>
        <p:nvCxnSpPr>
          <p:cNvPr id="62" name="Straight Arrow Connector 61">
            <a:extLst>
              <a:ext uri="{FF2B5EF4-FFF2-40B4-BE49-F238E27FC236}">
                <a16:creationId xmlns:a16="http://schemas.microsoft.com/office/drawing/2014/main" id="{D5F6FB5B-D47D-4ADF-A723-50BE9128F5FA}"/>
              </a:ext>
            </a:extLst>
          </p:cNvPr>
          <p:cNvCxnSpPr>
            <a:cxnSpLocks/>
          </p:cNvCxnSpPr>
          <p:nvPr/>
        </p:nvCxnSpPr>
        <p:spPr>
          <a:xfrm flipH="1">
            <a:off x="3454031" y="2965449"/>
            <a:ext cx="7305964" cy="0"/>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B5F0D04E-CE78-47BD-8AE8-1079681E63EB}"/>
              </a:ext>
            </a:extLst>
          </p:cNvPr>
          <p:cNvSpPr txBox="1"/>
          <p:nvPr/>
        </p:nvSpPr>
        <p:spPr>
          <a:xfrm>
            <a:off x="842192" y="4655643"/>
            <a:ext cx="2424000" cy="492443"/>
          </a:xfrm>
          <a:prstGeom prst="rect">
            <a:avLst/>
          </a:prstGeom>
          <a:noFill/>
        </p:spPr>
        <p:txBody>
          <a:bodyPr wrap="square" lIns="0" tIns="0" rIns="0" bIns="0" rtlCol="0">
            <a:spAutoFit/>
          </a:bodyPr>
          <a:lstStyle/>
          <a:p>
            <a:r>
              <a:rPr lang="en-US" sz="1600" dirty="0"/>
              <a:t>Total number of fatality in the analyzed timeframe(s)</a:t>
            </a:r>
          </a:p>
        </p:txBody>
      </p:sp>
      <p:cxnSp>
        <p:nvCxnSpPr>
          <p:cNvPr id="64" name="Straight Arrow Connector 63">
            <a:extLst>
              <a:ext uri="{FF2B5EF4-FFF2-40B4-BE49-F238E27FC236}">
                <a16:creationId xmlns:a16="http://schemas.microsoft.com/office/drawing/2014/main" id="{5F6EFC08-D800-4111-83C4-05E0C02FBADB}"/>
              </a:ext>
            </a:extLst>
          </p:cNvPr>
          <p:cNvCxnSpPr>
            <a:cxnSpLocks/>
          </p:cNvCxnSpPr>
          <p:nvPr/>
        </p:nvCxnSpPr>
        <p:spPr>
          <a:xfrm flipH="1">
            <a:off x="3373225" y="5631997"/>
            <a:ext cx="7305964" cy="0"/>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036FCB77-8EAE-4693-9910-8EE5D75BC89C}"/>
              </a:ext>
            </a:extLst>
          </p:cNvPr>
          <p:cNvGrpSpPr/>
          <p:nvPr/>
        </p:nvGrpSpPr>
        <p:grpSpPr>
          <a:xfrm>
            <a:off x="7583038" y="4861691"/>
            <a:ext cx="2851924" cy="664958"/>
            <a:chOff x="3595646" y="5043768"/>
            <a:chExt cx="2851924" cy="664958"/>
          </a:xfrm>
        </p:grpSpPr>
        <p:cxnSp>
          <p:nvCxnSpPr>
            <p:cNvPr id="90" name="Straight Arrow Connector 89">
              <a:extLst>
                <a:ext uri="{FF2B5EF4-FFF2-40B4-BE49-F238E27FC236}">
                  <a16:creationId xmlns:a16="http://schemas.microsoft.com/office/drawing/2014/main" id="{7041B777-C3D7-491E-9099-D3B480212F84}"/>
                </a:ext>
              </a:extLst>
            </p:cNvPr>
            <p:cNvCxnSpPr/>
            <p:nvPr/>
          </p:nvCxnSpPr>
          <p:spPr>
            <a:xfrm>
              <a:off x="3883891" y="5082823"/>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B0D4CD8-731B-421D-89EE-900C31B432A0}"/>
                </a:ext>
              </a:extLst>
            </p:cNvPr>
            <p:cNvCxnSpPr/>
            <p:nvPr/>
          </p:nvCxnSpPr>
          <p:spPr>
            <a:xfrm>
              <a:off x="5040832" y="5082382"/>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73335-2CC0-4C2C-81AE-2EEAFDE8AFA0}"/>
                </a:ext>
              </a:extLst>
            </p:cNvPr>
            <p:cNvCxnSpPr/>
            <p:nvPr/>
          </p:nvCxnSpPr>
          <p:spPr>
            <a:xfrm>
              <a:off x="3883891" y="5082382"/>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B50793-4422-4DEC-B956-A45A29D8197B}"/>
                </a:ext>
              </a:extLst>
            </p:cNvPr>
            <p:cNvCxnSpPr/>
            <p:nvPr/>
          </p:nvCxnSpPr>
          <p:spPr>
            <a:xfrm>
              <a:off x="5040832" y="5060513"/>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62699A0-D962-4AB8-BD5B-F7026ACB78F6}"/>
                </a:ext>
              </a:extLst>
            </p:cNvPr>
            <p:cNvCxnSpPr/>
            <p:nvPr/>
          </p:nvCxnSpPr>
          <p:spPr>
            <a:xfrm>
              <a:off x="6197773" y="5043768"/>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658FC045-320F-4B90-97DF-0DDAE59579B9}"/>
                </a:ext>
              </a:extLst>
            </p:cNvPr>
            <p:cNvSpPr txBox="1"/>
            <p:nvPr/>
          </p:nvSpPr>
          <p:spPr>
            <a:xfrm>
              <a:off x="3595646" y="5400949"/>
              <a:ext cx="550151" cy="307777"/>
            </a:xfrm>
            <a:prstGeom prst="rect">
              <a:avLst/>
            </a:prstGeom>
            <a:noFill/>
          </p:spPr>
          <p:txBody>
            <a:bodyPr wrap="none" rtlCol="0">
              <a:spAutoFit/>
            </a:bodyPr>
            <a:lstStyle/>
            <a:p>
              <a:r>
                <a:rPr lang="en-US" sz="1400" dirty="0"/>
                <a:t>1985</a:t>
              </a:r>
            </a:p>
          </p:txBody>
        </p:sp>
        <p:sp>
          <p:nvSpPr>
            <p:cNvPr id="96" name="TextBox 95">
              <a:extLst>
                <a:ext uri="{FF2B5EF4-FFF2-40B4-BE49-F238E27FC236}">
                  <a16:creationId xmlns:a16="http://schemas.microsoft.com/office/drawing/2014/main" id="{38F2C1AA-3AF3-426C-99A2-1CFC7DCCBE66}"/>
                </a:ext>
              </a:extLst>
            </p:cNvPr>
            <p:cNvSpPr txBox="1"/>
            <p:nvPr/>
          </p:nvSpPr>
          <p:spPr>
            <a:xfrm>
              <a:off x="4745408" y="5376495"/>
              <a:ext cx="550151" cy="307777"/>
            </a:xfrm>
            <a:prstGeom prst="rect">
              <a:avLst/>
            </a:prstGeom>
            <a:noFill/>
          </p:spPr>
          <p:txBody>
            <a:bodyPr wrap="none" rtlCol="0">
              <a:spAutoFit/>
            </a:bodyPr>
            <a:lstStyle/>
            <a:p>
              <a:r>
                <a:rPr lang="en-US" sz="1400" dirty="0"/>
                <a:t>2000</a:t>
              </a:r>
            </a:p>
          </p:txBody>
        </p:sp>
        <p:sp>
          <p:nvSpPr>
            <p:cNvPr id="97" name="TextBox 96">
              <a:extLst>
                <a:ext uri="{FF2B5EF4-FFF2-40B4-BE49-F238E27FC236}">
                  <a16:creationId xmlns:a16="http://schemas.microsoft.com/office/drawing/2014/main" id="{489612FA-F16D-4A6B-BE98-C7404C17834E}"/>
                </a:ext>
              </a:extLst>
            </p:cNvPr>
            <p:cNvSpPr txBox="1"/>
            <p:nvPr/>
          </p:nvSpPr>
          <p:spPr>
            <a:xfrm>
              <a:off x="5897419" y="5371272"/>
              <a:ext cx="550151" cy="307777"/>
            </a:xfrm>
            <a:prstGeom prst="rect">
              <a:avLst/>
            </a:prstGeom>
            <a:noFill/>
          </p:spPr>
          <p:txBody>
            <a:bodyPr wrap="none" rtlCol="0">
              <a:spAutoFit/>
            </a:bodyPr>
            <a:lstStyle/>
            <a:p>
              <a:r>
                <a:rPr lang="en-US" sz="1400" dirty="0"/>
                <a:t>2014</a:t>
              </a:r>
            </a:p>
          </p:txBody>
        </p:sp>
      </p:grpSp>
      <p:grpSp>
        <p:nvGrpSpPr>
          <p:cNvPr id="98" name="Group 97">
            <a:extLst>
              <a:ext uri="{FF2B5EF4-FFF2-40B4-BE49-F238E27FC236}">
                <a16:creationId xmlns:a16="http://schemas.microsoft.com/office/drawing/2014/main" id="{8C3B5E34-C993-4D86-A777-E262870B4E3D}"/>
              </a:ext>
            </a:extLst>
          </p:cNvPr>
          <p:cNvGrpSpPr/>
          <p:nvPr/>
        </p:nvGrpSpPr>
        <p:grpSpPr>
          <a:xfrm>
            <a:off x="3622318" y="4904008"/>
            <a:ext cx="2851924" cy="664958"/>
            <a:chOff x="3595646" y="5043768"/>
            <a:chExt cx="2851924" cy="664958"/>
          </a:xfrm>
        </p:grpSpPr>
        <p:cxnSp>
          <p:nvCxnSpPr>
            <p:cNvPr id="99" name="Straight Arrow Connector 98">
              <a:extLst>
                <a:ext uri="{FF2B5EF4-FFF2-40B4-BE49-F238E27FC236}">
                  <a16:creationId xmlns:a16="http://schemas.microsoft.com/office/drawing/2014/main" id="{4F428149-4FFC-49F1-BD8F-C10B77FAED40}"/>
                </a:ext>
              </a:extLst>
            </p:cNvPr>
            <p:cNvCxnSpPr/>
            <p:nvPr/>
          </p:nvCxnSpPr>
          <p:spPr>
            <a:xfrm>
              <a:off x="3883891" y="5082823"/>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B4066E-AD6B-4B9A-9208-7374648FBDBA}"/>
                </a:ext>
              </a:extLst>
            </p:cNvPr>
            <p:cNvCxnSpPr/>
            <p:nvPr/>
          </p:nvCxnSpPr>
          <p:spPr>
            <a:xfrm>
              <a:off x="5040832" y="5082382"/>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5B2A9E-5449-44B0-B7A2-0A5F779FB164}"/>
                </a:ext>
              </a:extLst>
            </p:cNvPr>
            <p:cNvCxnSpPr/>
            <p:nvPr/>
          </p:nvCxnSpPr>
          <p:spPr>
            <a:xfrm>
              <a:off x="3883891" y="5082382"/>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952638-09DE-4A8C-9FE6-08F47B60FFDF}"/>
                </a:ext>
              </a:extLst>
            </p:cNvPr>
            <p:cNvCxnSpPr/>
            <p:nvPr/>
          </p:nvCxnSpPr>
          <p:spPr>
            <a:xfrm>
              <a:off x="5040832" y="5060513"/>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CD691D6-5E9F-47BE-982C-74C851AE812A}"/>
                </a:ext>
              </a:extLst>
            </p:cNvPr>
            <p:cNvCxnSpPr/>
            <p:nvPr/>
          </p:nvCxnSpPr>
          <p:spPr>
            <a:xfrm>
              <a:off x="6197773" y="5043768"/>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8E1CFA3-C206-4CEC-A782-1C64857E407B}"/>
                </a:ext>
              </a:extLst>
            </p:cNvPr>
            <p:cNvSpPr txBox="1"/>
            <p:nvPr/>
          </p:nvSpPr>
          <p:spPr>
            <a:xfrm>
              <a:off x="3595646" y="5400949"/>
              <a:ext cx="550151" cy="307777"/>
            </a:xfrm>
            <a:prstGeom prst="rect">
              <a:avLst/>
            </a:prstGeom>
            <a:noFill/>
          </p:spPr>
          <p:txBody>
            <a:bodyPr wrap="none" rtlCol="0">
              <a:spAutoFit/>
            </a:bodyPr>
            <a:lstStyle/>
            <a:p>
              <a:r>
                <a:rPr lang="en-US" sz="1400" dirty="0"/>
                <a:t>1985</a:t>
              </a:r>
            </a:p>
          </p:txBody>
        </p:sp>
        <p:sp>
          <p:nvSpPr>
            <p:cNvPr id="105" name="TextBox 104">
              <a:extLst>
                <a:ext uri="{FF2B5EF4-FFF2-40B4-BE49-F238E27FC236}">
                  <a16:creationId xmlns:a16="http://schemas.microsoft.com/office/drawing/2014/main" id="{EB1484B0-A469-4AB1-AE98-11B00147279C}"/>
                </a:ext>
              </a:extLst>
            </p:cNvPr>
            <p:cNvSpPr txBox="1"/>
            <p:nvPr/>
          </p:nvSpPr>
          <p:spPr>
            <a:xfrm>
              <a:off x="4745408" y="5376495"/>
              <a:ext cx="550151" cy="307777"/>
            </a:xfrm>
            <a:prstGeom prst="rect">
              <a:avLst/>
            </a:prstGeom>
            <a:noFill/>
          </p:spPr>
          <p:txBody>
            <a:bodyPr wrap="none" rtlCol="0">
              <a:spAutoFit/>
            </a:bodyPr>
            <a:lstStyle/>
            <a:p>
              <a:r>
                <a:rPr lang="en-US" sz="1400" dirty="0"/>
                <a:t>2000</a:t>
              </a:r>
            </a:p>
          </p:txBody>
        </p:sp>
        <p:sp>
          <p:nvSpPr>
            <p:cNvPr id="106" name="TextBox 105">
              <a:extLst>
                <a:ext uri="{FF2B5EF4-FFF2-40B4-BE49-F238E27FC236}">
                  <a16:creationId xmlns:a16="http://schemas.microsoft.com/office/drawing/2014/main" id="{9166A6FA-8BF2-456C-999E-746EAC9A024A}"/>
                </a:ext>
              </a:extLst>
            </p:cNvPr>
            <p:cNvSpPr txBox="1"/>
            <p:nvPr/>
          </p:nvSpPr>
          <p:spPr>
            <a:xfrm>
              <a:off x="5897419" y="5371272"/>
              <a:ext cx="550151" cy="307777"/>
            </a:xfrm>
            <a:prstGeom prst="rect">
              <a:avLst/>
            </a:prstGeom>
            <a:noFill/>
          </p:spPr>
          <p:txBody>
            <a:bodyPr wrap="none" rtlCol="0">
              <a:spAutoFit/>
            </a:bodyPr>
            <a:lstStyle/>
            <a:p>
              <a:r>
                <a:rPr lang="en-US" sz="1400" dirty="0"/>
                <a:t>2014</a:t>
              </a:r>
            </a:p>
          </p:txBody>
        </p:sp>
      </p:grpSp>
      <p:sp>
        <p:nvSpPr>
          <p:cNvPr id="59" name="TextBox 58">
            <a:extLst>
              <a:ext uri="{FF2B5EF4-FFF2-40B4-BE49-F238E27FC236}">
                <a16:creationId xmlns:a16="http://schemas.microsoft.com/office/drawing/2014/main" id="{12328384-A197-4477-B09B-4013155E240E}"/>
              </a:ext>
            </a:extLst>
          </p:cNvPr>
          <p:cNvSpPr txBox="1"/>
          <p:nvPr/>
        </p:nvSpPr>
        <p:spPr>
          <a:xfrm>
            <a:off x="3997312" y="4561057"/>
            <a:ext cx="998991" cy="369332"/>
          </a:xfrm>
          <a:prstGeom prst="rect">
            <a:avLst/>
          </a:prstGeom>
          <a:noFill/>
        </p:spPr>
        <p:txBody>
          <a:bodyPr wrap="none" rtlCol="0">
            <a:spAutoFit/>
          </a:bodyPr>
          <a:lstStyle/>
          <a:p>
            <a:r>
              <a:rPr lang="en-US" b="1" dirty="0">
                <a:solidFill>
                  <a:srgbClr val="FF0000"/>
                </a:solidFill>
              </a:rPr>
              <a:t>6,44,307</a:t>
            </a:r>
          </a:p>
        </p:txBody>
      </p:sp>
      <p:sp>
        <p:nvSpPr>
          <p:cNvPr id="107" name="TextBox 106">
            <a:extLst>
              <a:ext uri="{FF2B5EF4-FFF2-40B4-BE49-F238E27FC236}">
                <a16:creationId xmlns:a16="http://schemas.microsoft.com/office/drawing/2014/main" id="{E53D471B-4496-4777-A72B-1AF4AA161481}"/>
              </a:ext>
            </a:extLst>
          </p:cNvPr>
          <p:cNvSpPr txBox="1"/>
          <p:nvPr/>
        </p:nvSpPr>
        <p:spPr>
          <a:xfrm>
            <a:off x="5114588" y="4561329"/>
            <a:ext cx="989373" cy="369332"/>
          </a:xfrm>
          <a:prstGeom prst="rect">
            <a:avLst/>
          </a:prstGeom>
          <a:noFill/>
        </p:spPr>
        <p:txBody>
          <a:bodyPr wrap="none" rtlCol="0">
            <a:spAutoFit/>
          </a:bodyPr>
          <a:lstStyle/>
          <a:p>
            <a:r>
              <a:rPr lang="en-US" b="1" dirty="0">
                <a:solidFill>
                  <a:srgbClr val="FF0000"/>
                </a:solidFill>
              </a:rPr>
              <a:t>5,76,546</a:t>
            </a:r>
          </a:p>
        </p:txBody>
      </p:sp>
      <p:sp>
        <p:nvSpPr>
          <p:cNvPr id="108" name="TextBox 107">
            <a:extLst>
              <a:ext uri="{FF2B5EF4-FFF2-40B4-BE49-F238E27FC236}">
                <a16:creationId xmlns:a16="http://schemas.microsoft.com/office/drawing/2014/main" id="{5389A924-BCC1-44F3-898E-08AEFCB03306}"/>
              </a:ext>
            </a:extLst>
          </p:cNvPr>
          <p:cNvSpPr txBox="1"/>
          <p:nvPr/>
        </p:nvSpPr>
        <p:spPr>
          <a:xfrm>
            <a:off x="8099469" y="4520259"/>
            <a:ext cx="702436" cy="369332"/>
          </a:xfrm>
          <a:prstGeom prst="rect">
            <a:avLst/>
          </a:prstGeom>
          <a:noFill/>
        </p:spPr>
        <p:txBody>
          <a:bodyPr wrap="none" rtlCol="0">
            <a:spAutoFit/>
          </a:bodyPr>
          <a:lstStyle/>
          <a:p>
            <a:r>
              <a:rPr lang="en-US" b="1" dirty="0">
                <a:solidFill>
                  <a:schemeClr val="accent5">
                    <a:lumMod val="50000"/>
                  </a:schemeClr>
                </a:solidFill>
              </a:rPr>
              <a:t>1,941</a:t>
            </a:r>
          </a:p>
        </p:txBody>
      </p:sp>
      <p:sp>
        <p:nvSpPr>
          <p:cNvPr id="109" name="TextBox 108">
            <a:extLst>
              <a:ext uri="{FF2B5EF4-FFF2-40B4-BE49-F238E27FC236}">
                <a16:creationId xmlns:a16="http://schemas.microsoft.com/office/drawing/2014/main" id="{6BB9DD30-B771-4B5F-8AC2-151F64C5E471}"/>
              </a:ext>
            </a:extLst>
          </p:cNvPr>
          <p:cNvSpPr txBox="1"/>
          <p:nvPr/>
        </p:nvSpPr>
        <p:spPr>
          <a:xfrm>
            <a:off x="9276254" y="4533250"/>
            <a:ext cx="702436" cy="369332"/>
          </a:xfrm>
          <a:prstGeom prst="rect">
            <a:avLst/>
          </a:prstGeom>
          <a:noFill/>
        </p:spPr>
        <p:txBody>
          <a:bodyPr wrap="none" rtlCol="0">
            <a:spAutoFit/>
          </a:bodyPr>
          <a:lstStyle/>
          <a:p>
            <a:r>
              <a:rPr lang="en-US" b="1" dirty="0">
                <a:solidFill>
                  <a:schemeClr val="accent5">
                    <a:lumMod val="50000"/>
                  </a:schemeClr>
                </a:solidFill>
              </a:rPr>
              <a:t>1,114</a:t>
            </a:r>
          </a:p>
        </p:txBody>
      </p:sp>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4/17/2019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Technology – </a:t>
            </a:r>
            <a:r>
              <a:rPr lang="en-US" sz="3200" dirty="0">
                <a:latin typeface="+mj-lt"/>
              </a:rPr>
              <a:t>Does It Play Any Role?</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923330"/>
          </a:xfrm>
          <a:prstGeom prst="rect">
            <a:avLst/>
          </a:prstGeom>
          <a:noFill/>
        </p:spPr>
        <p:txBody>
          <a:bodyPr wrap="square" lIns="0" tIns="0" rIns="0" bIns="0" rtlCol="0">
            <a:spAutoFit/>
          </a:bodyPr>
          <a:lstStyle/>
          <a:p>
            <a:pPr algn="ctr"/>
            <a:r>
              <a:rPr lang="en-US" sz="2000" dirty="0"/>
              <a:t>Overall fatality and incident both reduced over time but it was consistently lower in economically and technically advanced countries, proving technology plays significant role in safety.</a:t>
            </a:r>
          </a:p>
        </p:txBody>
      </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738664"/>
          </a:xfrm>
          <a:prstGeom prst="rect">
            <a:avLst/>
          </a:prstGeom>
          <a:noFill/>
        </p:spPr>
        <p:txBody>
          <a:bodyPr wrap="square" lIns="0" tIns="0" rIns="0" bIns="0" rtlCol="0">
            <a:spAutoFit/>
          </a:bodyPr>
          <a:lstStyle/>
          <a:p>
            <a:r>
              <a:rPr lang="en-US" sz="1600" dirty="0"/>
              <a:t>Between 1985-1999, airlines fatalities was </a:t>
            </a:r>
            <a:r>
              <a:rPr lang="en-US" sz="1600" b="1" dirty="0"/>
              <a:t>6.7</a:t>
            </a:r>
            <a:r>
              <a:rPr lang="en-US" sz="1600" dirty="0"/>
              <a:t> times more in countries other than the first world countries</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Between 1985-1999, airlines incidents was </a:t>
            </a:r>
            <a:r>
              <a:rPr lang="en-US" sz="1600" b="1" dirty="0"/>
              <a:t>6.14</a:t>
            </a:r>
            <a:r>
              <a:rPr lang="en-US" sz="1600" dirty="0"/>
              <a:t> times more in countries other than the first world countries</a:t>
            </a:r>
          </a:p>
          <a:p>
            <a:endParaRPr lang="en-US" sz="1600" dirty="0"/>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Between 2000-2014, airlines fatalities was </a:t>
            </a:r>
            <a:r>
              <a:rPr lang="en-US" sz="1600" b="1" dirty="0"/>
              <a:t>9</a:t>
            </a:r>
            <a:r>
              <a:rPr lang="en-US" sz="1600" dirty="0"/>
              <a:t> times more in countries other than the first world countries</a:t>
            </a:r>
          </a:p>
          <a:p>
            <a:pPr algn="r"/>
            <a:r>
              <a:rPr lang="en-US" sz="1600" dirty="0"/>
              <a:t>.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Between 2000-2014, airlines incidents was </a:t>
            </a:r>
            <a:r>
              <a:rPr lang="en-US" sz="1600" b="1" dirty="0"/>
              <a:t>3.3</a:t>
            </a:r>
            <a:r>
              <a:rPr lang="en-US" sz="1600" dirty="0"/>
              <a:t> times more in countries other than the first world countries</a:t>
            </a:r>
          </a:p>
          <a:p>
            <a:pPr algn="r"/>
            <a:r>
              <a:rPr lang="en-US" sz="1600" dirty="0"/>
              <a:t>. </a:t>
            </a:r>
          </a:p>
        </p:txBody>
      </p:sp>
      <p:pic>
        <p:nvPicPr>
          <p:cNvPr id="12" name="Picture 11">
            <a:extLst>
              <a:ext uri="{FF2B5EF4-FFF2-40B4-BE49-F238E27FC236}">
                <a16:creationId xmlns:a16="http://schemas.microsoft.com/office/drawing/2014/main" id="{1C2532F7-8DAD-4C03-8A6F-984373F3E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349" y="2623930"/>
            <a:ext cx="5031252" cy="3107792"/>
          </a:xfrm>
          <a:prstGeom prst="rect">
            <a:avLst/>
          </a:prstGeom>
        </p:spPr>
      </p:pic>
    </p:spTree>
    <p:extLst>
      <p:ext uri="{BB962C8B-B14F-4D97-AF65-F5344CB8AC3E}">
        <p14:creationId xmlns:p14="http://schemas.microsoft.com/office/powerpoint/2010/main" val="312622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4/17/2019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Correlation – </a:t>
            </a:r>
            <a:r>
              <a:rPr lang="en-US" sz="3200" dirty="0">
                <a:latin typeface="+mj-lt"/>
              </a:rPr>
              <a:t>Is There Any?</a:t>
            </a:r>
            <a:endParaRPr lang="en-US" sz="3600" dirty="0">
              <a:latin typeface="+mj-lt"/>
            </a:endParaRPr>
          </a:p>
        </p:txBody>
      </p:sp>
      <p:sp>
        <p:nvSpPr>
          <p:cNvPr id="87" name="TextBox 86">
            <a:extLst>
              <a:ext uri="{FF2B5EF4-FFF2-40B4-BE49-F238E27FC236}">
                <a16:creationId xmlns:a16="http://schemas.microsoft.com/office/drawing/2014/main" id="{272137A7-80FC-401A-9E10-827E089EF3F5}"/>
              </a:ext>
            </a:extLst>
          </p:cNvPr>
          <p:cNvSpPr txBox="1"/>
          <p:nvPr/>
        </p:nvSpPr>
        <p:spPr>
          <a:xfrm>
            <a:off x="1388648" y="1054514"/>
            <a:ext cx="9751931" cy="2462213"/>
          </a:xfrm>
          <a:prstGeom prst="rect">
            <a:avLst/>
          </a:prstGeom>
          <a:noFill/>
        </p:spPr>
        <p:txBody>
          <a:bodyPr wrap="square" lIns="0" tIns="0" rIns="0" bIns="0" rtlCol="0">
            <a:spAutoFit/>
          </a:bodyPr>
          <a:lstStyle/>
          <a:p>
            <a:r>
              <a:rPr lang="en-US" sz="1600" b="1" dirty="0"/>
              <a:t>Fatalities</a:t>
            </a:r>
          </a:p>
          <a:p>
            <a:r>
              <a:rPr lang="en-US" sz="1600" dirty="0"/>
              <a:t>From the correlation of airlines and timeframe, fatalities are not very consistent. Avianca has a  series of major accidents in the first time frame (‘85-’99) but nothing after that. Kenya Airways has diametrically opposite stats between the timeframes. China Airlines has fatalities in both timeframe.</a:t>
            </a:r>
          </a:p>
          <a:p>
            <a:endParaRPr lang="en-US" sz="1600" b="1" dirty="0"/>
          </a:p>
          <a:p>
            <a:r>
              <a:rPr lang="en-US" sz="1600" b="1" dirty="0"/>
              <a:t>Incidents</a:t>
            </a:r>
          </a:p>
          <a:p>
            <a:r>
              <a:rPr lang="en-US" sz="1600" dirty="0"/>
              <a:t>Few airlines has consistent correlation in terms of incidents between the two timeframes. Though most of them showed sign of improvement, there are a few airlines such as PIA or Ethiopian, who remained outliers with persistently high rate of incidents.</a:t>
            </a:r>
          </a:p>
          <a:p>
            <a:endParaRPr lang="en-US" sz="1600" b="1" dirty="0"/>
          </a:p>
        </p:txBody>
      </p:sp>
      <p:pic>
        <p:nvPicPr>
          <p:cNvPr id="6" name="Picture 5">
            <a:extLst>
              <a:ext uri="{FF2B5EF4-FFF2-40B4-BE49-F238E27FC236}">
                <a16:creationId xmlns:a16="http://schemas.microsoft.com/office/drawing/2014/main" id="{2EB394BA-B076-4CD2-A105-6E8CC1940CF1}"/>
              </a:ext>
            </a:extLst>
          </p:cNvPr>
          <p:cNvPicPr>
            <a:picLocks noChangeAspect="1"/>
          </p:cNvPicPr>
          <p:nvPr/>
        </p:nvPicPr>
        <p:blipFill>
          <a:blip r:embed="rId2"/>
          <a:stretch>
            <a:fillRect/>
          </a:stretch>
        </p:blipFill>
        <p:spPr>
          <a:xfrm>
            <a:off x="995321" y="4969452"/>
            <a:ext cx="990394" cy="911162"/>
          </a:xfrm>
          <a:prstGeom prst="rect">
            <a:avLst/>
          </a:prstGeom>
        </p:spPr>
      </p:pic>
      <p:pic>
        <p:nvPicPr>
          <p:cNvPr id="7" name="Picture 6">
            <a:extLst>
              <a:ext uri="{FF2B5EF4-FFF2-40B4-BE49-F238E27FC236}">
                <a16:creationId xmlns:a16="http://schemas.microsoft.com/office/drawing/2014/main" id="{19550EDD-1B72-4F96-A853-E6FE59A124C5}"/>
              </a:ext>
            </a:extLst>
          </p:cNvPr>
          <p:cNvPicPr>
            <a:picLocks noChangeAspect="1"/>
          </p:cNvPicPr>
          <p:nvPr/>
        </p:nvPicPr>
        <p:blipFill>
          <a:blip r:embed="rId3"/>
          <a:stretch>
            <a:fillRect/>
          </a:stretch>
        </p:blipFill>
        <p:spPr>
          <a:xfrm>
            <a:off x="2523643" y="4867828"/>
            <a:ext cx="1163706" cy="1104029"/>
          </a:xfrm>
          <a:prstGeom prst="rect">
            <a:avLst/>
          </a:prstGeom>
        </p:spPr>
      </p:pic>
      <p:pic>
        <p:nvPicPr>
          <p:cNvPr id="8" name="Picture 7">
            <a:extLst>
              <a:ext uri="{FF2B5EF4-FFF2-40B4-BE49-F238E27FC236}">
                <a16:creationId xmlns:a16="http://schemas.microsoft.com/office/drawing/2014/main" id="{3A4445FE-FFEE-4A08-8A9F-56C388AFBA1D}"/>
              </a:ext>
            </a:extLst>
          </p:cNvPr>
          <p:cNvPicPr>
            <a:picLocks noChangeAspect="1"/>
          </p:cNvPicPr>
          <p:nvPr/>
        </p:nvPicPr>
        <p:blipFill>
          <a:blip r:embed="rId4"/>
          <a:stretch>
            <a:fillRect/>
          </a:stretch>
        </p:blipFill>
        <p:spPr>
          <a:xfrm>
            <a:off x="4114800" y="4985264"/>
            <a:ext cx="1981200" cy="895350"/>
          </a:xfrm>
          <a:prstGeom prst="rect">
            <a:avLst/>
          </a:prstGeom>
        </p:spPr>
      </p:pic>
      <p:pic>
        <p:nvPicPr>
          <p:cNvPr id="9" name="Picture 8">
            <a:extLst>
              <a:ext uri="{FF2B5EF4-FFF2-40B4-BE49-F238E27FC236}">
                <a16:creationId xmlns:a16="http://schemas.microsoft.com/office/drawing/2014/main" id="{C69B8421-D0BE-408A-A359-91365D0756EC}"/>
              </a:ext>
            </a:extLst>
          </p:cNvPr>
          <p:cNvPicPr>
            <a:picLocks noChangeAspect="1"/>
          </p:cNvPicPr>
          <p:nvPr/>
        </p:nvPicPr>
        <p:blipFill>
          <a:blip r:embed="rId5"/>
          <a:stretch>
            <a:fillRect/>
          </a:stretch>
        </p:blipFill>
        <p:spPr>
          <a:xfrm>
            <a:off x="6523451" y="5066226"/>
            <a:ext cx="2554764" cy="733425"/>
          </a:xfrm>
          <a:prstGeom prst="rect">
            <a:avLst/>
          </a:prstGeom>
        </p:spPr>
      </p:pic>
      <p:pic>
        <p:nvPicPr>
          <p:cNvPr id="11" name="Picture 10">
            <a:extLst>
              <a:ext uri="{FF2B5EF4-FFF2-40B4-BE49-F238E27FC236}">
                <a16:creationId xmlns:a16="http://schemas.microsoft.com/office/drawing/2014/main" id="{04AB7E16-2325-4FA9-ACC9-2AACE6B43AD0}"/>
              </a:ext>
            </a:extLst>
          </p:cNvPr>
          <p:cNvPicPr>
            <a:picLocks noChangeAspect="1"/>
          </p:cNvPicPr>
          <p:nvPr/>
        </p:nvPicPr>
        <p:blipFill>
          <a:blip r:embed="rId6"/>
          <a:stretch>
            <a:fillRect/>
          </a:stretch>
        </p:blipFill>
        <p:spPr>
          <a:xfrm>
            <a:off x="9505666" y="4561086"/>
            <a:ext cx="1438274" cy="1385887"/>
          </a:xfrm>
          <a:prstGeom prst="rect">
            <a:avLst/>
          </a:prstGeom>
        </p:spPr>
      </p:pic>
      <p:sp>
        <p:nvSpPr>
          <p:cNvPr id="20" name="Rounded Rectangle 76">
            <a:extLst>
              <a:ext uri="{FF2B5EF4-FFF2-40B4-BE49-F238E27FC236}">
                <a16:creationId xmlns:a16="http://schemas.microsoft.com/office/drawing/2014/main" id="{98D699D6-F38C-45B1-95D3-70A56E4B0FA2}"/>
              </a:ext>
              <a:ext uri="{C183D7F6-B498-43B3-948B-1728B52AA6E4}">
                <adec:decorative xmlns:adec="http://schemas.microsoft.com/office/drawing/2017/decorative" val="1"/>
              </a:ext>
            </a:extLst>
          </p:cNvPr>
          <p:cNvSpPr/>
          <p:nvPr/>
        </p:nvSpPr>
        <p:spPr>
          <a:xfrm>
            <a:off x="1664939" y="3749044"/>
            <a:ext cx="8862122"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5 Airlines with overall most incidents between 1985-2014</a:t>
            </a:r>
          </a:p>
        </p:txBody>
      </p:sp>
    </p:spTree>
    <p:extLst>
      <p:ext uri="{BB962C8B-B14F-4D97-AF65-F5344CB8AC3E}">
        <p14:creationId xmlns:p14="http://schemas.microsoft.com/office/powerpoint/2010/main" val="200714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4/17/2019</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Conclusion</a:t>
            </a:r>
            <a:endParaRPr lang="en-US" sz="3600" dirty="0">
              <a:latin typeface="+mj-lt"/>
            </a:endParaRPr>
          </a:p>
        </p:txBody>
      </p:sp>
      <p:sp>
        <p:nvSpPr>
          <p:cNvPr id="168" name="TextBox 167">
            <a:extLst>
              <a:ext uri="{FF2B5EF4-FFF2-40B4-BE49-F238E27FC236}">
                <a16:creationId xmlns:a16="http://schemas.microsoft.com/office/drawing/2014/main" id="{0BCBFDC7-90E6-43D3-9814-3E550C42DC1E}"/>
              </a:ext>
            </a:extLst>
          </p:cNvPr>
          <p:cNvSpPr txBox="1"/>
          <p:nvPr/>
        </p:nvSpPr>
        <p:spPr>
          <a:xfrm>
            <a:off x="1350628" y="1540116"/>
            <a:ext cx="9457072" cy="3693319"/>
          </a:xfrm>
          <a:prstGeom prst="rect">
            <a:avLst/>
          </a:prstGeom>
          <a:noFill/>
        </p:spPr>
        <p:txBody>
          <a:bodyPr wrap="square" lIns="0" tIns="0" rIns="0" bIns="0" rtlCol="0">
            <a:spAutoFit/>
          </a:bodyPr>
          <a:lstStyle/>
          <a:p>
            <a:pPr marL="285750" indent="-285750">
              <a:buBlip>
                <a:blip r:embed="rId2">
                  <a:extLst>
                    <a:ext uri="{96DAC541-7B7A-43D3-8B79-37D633B846F1}">
                      <asvg:svgBlip xmlns:asvg="http://schemas.microsoft.com/office/drawing/2016/SVG/main" r:embed="rId3"/>
                    </a:ext>
                  </a:extLst>
                </a:blip>
              </a:buBlip>
            </a:pPr>
            <a:r>
              <a:rPr lang="en-US" sz="1600" dirty="0"/>
              <a:t>When looked at the right way, there is a chance that the past record of the specific airlines might tell a story about the future chances of accidents.</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Overall, flight incidents or fatalities are at a declining rate with the advancement of time and technology</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Flight incidents have historically been lesser in first world countries compared to the rest of the world. Technology could be one of the reason.</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When it comes to the question of ‘Whether airlines is a safe mode of travel or not’, we compared the worldwide air travel incidents data with the road safety incident data of only USA and still found airlines to be extremely safe. </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Therefore, the tagline of ‘Air travel is not safe anymore’  could be a result of Oversampled data that skewed the result by a specific geography, timeframe or airlines. The future is unknown and no one can prevent disaster one hundred percent but by statistics, air travel is still one of the safest means of travel.</a:t>
            </a:r>
          </a:p>
        </p:txBody>
      </p:sp>
    </p:spTree>
    <p:extLst>
      <p:ext uri="{BB962C8B-B14F-4D97-AF65-F5344CB8AC3E}">
        <p14:creationId xmlns:p14="http://schemas.microsoft.com/office/powerpoint/2010/main" val="317613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554</Words>
  <Application>Microsoft Office PowerPoint</Application>
  <PresentationFormat>Widescreen</PresentationFormat>
  <Paragraphs>61</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Century Gothic</vt:lpstr>
      <vt:lpstr>Office Theme</vt:lpstr>
      <vt:lpstr>Balanced scorecard slide 1</vt:lpstr>
      <vt:lpstr>Balanced scorecard slide 2</vt:lpstr>
      <vt:lpstr>Balanced scorecard slide 4</vt:lpstr>
      <vt:lpstr>Balanced scorecard slide 3</vt:lpstr>
      <vt:lpstr>Balanced scorecard slide 5</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2019-04-17T06:29:43Z</dcterms:created>
  <dcterms:modified xsi:type="dcterms:W3CDTF">2019-04-18T15:12:27Z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